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1041" r:id="rId2"/>
    <p:sldId id="1043" r:id="rId3"/>
    <p:sldId id="1149" r:id="rId4"/>
    <p:sldId id="1187" r:id="rId5"/>
    <p:sldId id="1183" r:id="rId6"/>
    <p:sldId id="1188" r:id="rId7"/>
    <p:sldId id="1189" r:id="rId8"/>
    <p:sldId id="1184" r:id="rId9"/>
    <p:sldId id="1185" r:id="rId10"/>
    <p:sldId id="1186" r:id="rId11"/>
    <p:sldId id="1174" r:id="rId12"/>
    <p:sldId id="1179" r:id="rId13"/>
    <p:sldId id="1180" r:id="rId14"/>
    <p:sldId id="1181" r:id="rId15"/>
    <p:sldId id="1178" r:id="rId16"/>
    <p:sldId id="1154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3A9D3"/>
    <a:srgbClr val="00CCBC"/>
    <a:srgbClr val="A3ADC5"/>
    <a:srgbClr val="6A6C81"/>
    <a:srgbClr val="A6A6A6"/>
    <a:srgbClr val="404040"/>
    <a:srgbClr val="1A2746"/>
    <a:srgbClr val="0EBF0E"/>
    <a:srgbClr val="BF1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3" autoAdjust="0"/>
    <p:restoredTop sz="91811" autoAdjust="0"/>
  </p:normalViewPr>
  <p:slideViewPr>
    <p:cSldViewPr>
      <p:cViewPr>
        <p:scale>
          <a:sx n="200" d="100"/>
          <a:sy n="200" d="100"/>
        </p:scale>
        <p:origin x="144" y="2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Training Pipeline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Military Training Systems - Technifex XR™">
            <a:extLst>
              <a:ext uri="{FF2B5EF4-FFF2-40B4-BE49-F238E27FC236}">
                <a16:creationId xmlns:a16="http://schemas.microsoft.com/office/drawing/2014/main" id="{C61A12BD-E486-3B22-CF49-F7B1D5FA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15109"/>
          <a:stretch/>
        </p:blipFill>
        <p:spPr bwMode="auto">
          <a:xfrm>
            <a:off x="228600" y="2057400"/>
            <a:ext cx="327338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26E28-5D8B-D948-0F18-DF677E31B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5" r="7550"/>
          <a:stretch/>
        </p:blipFill>
        <p:spPr>
          <a:xfrm>
            <a:off x="3781381" y="2057400"/>
            <a:ext cx="3429000" cy="22074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DECC51-ACF9-1B47-010B-436522F3642E}"/>
              </a:ext>
            </a:extLst>
          </p:cNvPr>
          <p:cNvSpPr/>
          <p:nvPr/>
        </p:nvSpPr>
        <p:spPr>
          <a:xfrm>
            <a:off x="381000" y="4648200"/>
            <a:ext cx="11274380" cy="15544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인공 지능 및 </a:t>
            </a:r>
            <a:r>
              <a:rPr lang="en-US" altLang="ko-KR" sz="1400" dirty="0">
                <a:solidFill>
                  <a:schemeClr val="tx1"/>
                </a:solidFill>
              </a:rPr>
              <a:t>AI</a:t>
            </a:r>
            <a:r>
              <a:rPr lang="ko-KR" altLang="en-US" sz="1400" dirty="0">
                <a:solidFill>
                  <a:schemeClr val="tx1"/>
                </a:solidFill>
              </a:rPr>
              <a:t>기반 차량 동역학 모델링을 통한 </a:t>
            </a: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 파이프라인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기반의 방법론을 통해 충분한 </a:t>
            </a:r>
            <a:r>
              <a:rPr lang="en-US" altLang="ko-KR" sz="1400" dirty="0">
                <a:solidFill>
                  <a:schemeClr val="tx1"/>
                </a:solidFill>
              </a:rPr>
              <a:t>scalability </a:t>
            </a:r>
            <a:r>
              <a:rPr lang="ko-KR" altLang="en-US" sz="1400" dirty="0">
                <a:solidFill>
                  <a:schemeClr val="tx1"/>
                </a:solidFill>
              </a:rPr>
              <a:t>확보 및 신뢰도 고도화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차량 특성 모듈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지면과의 상호작용 모듈이 구분된 </a:t>
            </a:r>
            <a:r>
              <a:rPr lang="en-US" altLang="ko-KR" sz="1400" dirty="0">
                <a:solidFill>
                  <a:schemeClr val="tx1"/>
                </a:solidFill>
              </a:rPr>
              <a:t>two-stage training </a:t>
            </a:r>
            <a:r>
              <a:rPr lang="ko-KR" altLang="en-US" sz="1400" dirty="0" err="1">
                <a:solidFill>
                  <a:schemeClr val="tx1"/>
                </a:solidFill>
              </a:rPr>
              <a:t>아키텍쳐</a:t>
            </a:r>
            <a:r>
              <a:rPr lang="ko-KR" altLang="en-US" sz="1400" dirty="0">
                <a:solidFill>
                  <a:schemeClr val="tx1"/>
                </a:solidFill>
              </a:rPr>
              <a:t> 설계를 통한 대상 차량의 주행 환경 특성 반영</a:t>
            </a:r>
          </a:p>
        </p:txBody>
      </p:sp>
      <p:pic>
        <p:nvPicPr>
          <p:cNvPr id="1028" name="Picture 4" descr="Fleet Management Software - OpenGov">
            <a:extLst>
              <a:ext uri="{FF2B5EF4-FFF2-40B4-BE49-F238E27FC236}">
                <a16:creationId xmlns:a16="http://schemas.microsoft.com/office/drawing/2014/main" id="{A52E5DA7-3B9C-CA4F-7C29-1F30EB64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74" y="2129588"/>
            <a:ext cx="1419180" cy="79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808/K806 차륜형장갑차 | 현대로템">
            <a:extLst>
              <a:ext uri="{FF2B5EF4-FFF2-40B4-BE49-F238E27FC236}">
                <a16:creationId xmlns:a16="http://schemas.microsoft.com/office/drawing/2014/main" id="{5F94ADB3-FF45-0082-E724-4DF4F3E1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81" y="2741518"/>
            <a:ext cx="2492074" cy="16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CFB1A62F-1CBF-BAF3-8831-94DA9F3FC223}"/>
              </a:ext>
            </a:extLst>
          </p:cNvPr>
          <p:cNvSpPr/>
          <p:nvPr/>
        </p:nvSpPr>
        <p:spPr>
          <a:xfrm>
            <a:off x="8588287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D6DE7812-C365-698E-1CA9-732770934AA3}"/>
              </a:ext>
            </a:extLst>
          </p:cNvPr>
          <p:cNvSpPr/>
          <p:nvPr/>
        </p:nvSpPr>
        <p:spPr>
          <a:xfrm rot="5400000">
            <a:off x="10408955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2" name="Picture 8" descr="코딩의 시작, TCP School">
            <a:extLst>
              <a:ext uri="{FF2B5EF4-FFF2-40B4-BE49-F238E27FC236}">
                <a16:creationId xmlns:a16="http://schemas.microsoft.com/office/drawing/2014/main" id="{69105A14-CE17-2991-A7D2-5F8B35C8D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0245573" y="2997008"/>
            <a:ext cx="1895302" cy="12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42CC4-F0E4-0D93-4E7C-463FD226807B}"/>
              </a:ext>
            </a:extLst>
          </p:cNvPr>
          <p:cNvSpPr txBox="1"/>
          <p:nvPr/>
        </p:nvSpPr>
        <p:spPr>
          <a:xfrm>
            <a:off x="734690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실주행</a:t>
            </a:r>
            <a:endParaRPr lang="en-US" altLang="ko-KR" sz="1050" dirty="0"/>
          </a:p>
          <a:p>
            <a:pPr algn="ctr"/>
            <a:r>
              <a:rPr lang="ko-KR" altLang="en-US" sz="1050" dirty="0"/>
              <a:t>데이터 취득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D8241-7690-A41A-1D16-A56B3D28F194}"/>
              </a:ext>
            </a:extLst>
          </p:cNvPr>
          <p:cNvSpPr txBox="1"/>
          <p:nvPr/>
        </p:nvSpPr>
        <p:spPr>
          <a:xfrm>
            <a:off x="1009512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인공지능 </a:t>
            </a:r>
            <a:endParaRPr lang="en-US" altLang="ko-KR" sz="1050"/>
          </a:p>
          <a:p>
            <a:pPr algn="ctr"/>
            <a:r>
              <a:rPr lang="ko-KR" altLang="en-US" sz="1050"/>
              <a:t>모델 학습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Parameter description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14CDB3-FD6D-340C-811C-A14FDBBB09AD}"/>
              </a:ext>
            </a:extLst>
          </p:cNvPr>
          <p:cNvSpPr txBox="1">
            <a:spLocks/>
          </p:cNvSpPr>
          <p:nvPr/>
        </p:nvSpPr>
        <p:spPr>
          <a:xfrm>
            <a:off x="-228600" y="944880"/>
            <a:ext cx="4241800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Input 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제어를 위한 운전수의 제어 입력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현재까지의 조종 입력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53F73-B3B3-35F8-8125-8F3CD5D38E82}"/>
              </a:ext>
            </a:extLst>
          </p:cNvPr>
          <p:cNvSpPr txBox="1">
            <a:spLocks/>
          </p:cNvSpPr>
          <p:nvPr/>
        </p:nvSpPr>
        <p:spPr>
          <a:xfrm>
            <a:off x="8490397" y="944880"/>
            <a:ext cx="3701603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Output :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최종 동역학 네트워크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현재 시점에서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420DEF1-19DD-A273-B5D2-23FBF2A2D477}"/>
              </a:ext>
            </a:extLst>
          </p:cNvPr>
          <p:cNvSpPr txBox="1">
            <a:spLocks/>
          </p:cNvSpPr>
          <p:nvPr/>
        </p:nvSpPr>
        <p:spPr>
          <a:xfrm>
            <a:off x="3310586" y="944880"/>
            <a:ext cx="5673501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Preliminary Output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동역학 특성 모델링 모듈 학습을 위한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 각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/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ko-KR" altLang="en-US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𝑎𝑐𝑐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𝑏𝑟𝑘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blipFill>
                <a:blip r:embed="rId3"/>
                <a:stretch>
                  <a:fillRect t="-112000" b="-17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5876246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+mj-ea"/>
                                  <a:ea typeface="+mj-ea"/>
                                </a:rPr>
                                <m:t>𝑘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∆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dirty="0">
                              <a:solidFill>
                                <a:schemeClr val="tx1"/>
                              </a:solidFill>
                              <a:latin typeface="+mn-lt"/>
                              <a:ea typeface="+mj-ea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차량의 최전방 축</a:t>
                          </a:r>
                          <a:r>
                            <a:rPr lang="ko-KR" altLang="en-US" sz="800" b="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타이어의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  <a:r>
                            <a:rPr lang="ko-KR" altLang="en-US" sz="800" b="0" dirty="0" err="1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조향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각도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𝑑𝑒𝑔𝑟𝑒𝑒</m:t>
                              </m:r>
                            </m:oMath>
                          </a14:m>
                          <a:endParaRPr lang="en-US" altLang="ko-KR" sz="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𝑙𝑒𝑓𝑡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𝑟𝑖𝑔h𝑡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𝑎𝑐𝑐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악셀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𝑏𝑟𝑘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브레이크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5876246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1810526" b="-5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r="-355" b="-5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810526" b="-4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00000" r="-355" b="-4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00" r="-1810526" b="-3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200000" r="-355" b="-3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87500" r="-1810526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187500" r="-69877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87500" r="-355" b="-1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2155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60000" r="-181052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460000" r="-69877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21729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44444" r="-181052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544444" r="-69877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2700727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에서 차량의 속력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𝑚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/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oMath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Roll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Pitch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𝑏𝑟𝑎𝑘𝑒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𝑎𝑐𝑐𝑒𝑙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Yaw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2700727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142105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r="-110117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r="-35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3636" r="-1421053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63636" r="-110117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63636" r="-355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60714" r="-1421053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160714" r="-110117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160714" r="-355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5455" r="-142105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265455" r="-110117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265455" r="-355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2D5A7C-BCFB-0A94-4DEF-0CE4EF5AA62C}"/>
              </a:ext>
            </a:extLst>
          </p:cNvPr>
          <p:cNvGrpSpPr/>
          <p:nvPr/>
        </p:nvGrpSpPr>
        <p:grpSpPr>
          <a:xfrm>
            <a:off x="3801504" y="1665751"/>
            <a:ext cx="4900590" cy="779540"/>
            <a:chOff x="3801504" y="1665751"/>
            <a:chExt cx="4900590" cy="779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/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blipFill>
                  <a:blip r:embed="rId6"/>
                  <a:stretch>
                    <a:fillRect t="-112000" b="-17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/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/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D84038C-447D-E56F-B9F8-D5AEE58495DB}"/>
              </a:ext>
            </a:extLst>
          </p:cNvPr>
          <p:cNvSpPr txBox="1">
            <a:spLocks/>
          </p:cNvSpPr>
          <p:nvPr/>
        </p:nvSpPr>
        <p:spPr>
          <a:xfrm>
            <a:off x="-228600" y="4371273"/>
            <a:ext cx="12192000" cy="14682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Network Module List 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State Encoder Network: </a:t>
            </a:r>
            <a:r>
              <a:rPr lang="ko-KR" altLang="en-US" sz="1200" b="0" dirty="0">
                <a:latin typeface="+mn-lt"/>
                <a:ea typeface="+mj-ea"/>
              </a:rPr>
              <a:t>초기 차량 상태 정보를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(FC Net)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Sequential Backbone Network: </a:t>
            </a:r>
            <a:r>
              <a:rPr lang="ko-KR" altLang="en-US" sz="1200" b="0" dirty="0">
                <a:latin typeface="+mn-lt"/>
                <a:ea typeface="+mj-ea"/>
              </a:rPr>
              <a:t>과거 특정 시점 부터 현재까지 입력된 </a:t>
            </a:r>
            <a:r>
              <a:rPr lang="en-US" altLang="ko-KR" sz="1200" b="0" dirty="0">
                <a:latin typeface="+mn-lt"/>
                <a:ea typeface="+mj-ea"/>
              </a:rPr>
              <a:t>time serial </a:t>
            </a:r>
            <a:r>
              <a:rPr lang="ko-KR" altLang="en-US" sz="1200" b="0" dirty="0">
                <a:latin typeface="+mn-lt"/>
                <a:ea typeface="+mj-ea"/>
              </a:rPr>
              <a:t>제어 </a:t>
            </a:r>
            <a:r>
              <a:rPr lang="ko-KR" altLang="en-US" sz="1200" b="0" dirty="0" err="1">
                <a:latin typeface="+mn-lt"/>
                <a:ea typeface="+mj-ea"/>
              </a:rPr>
              <a:t>입력값을</a:t>
            </a:r>
            <a:r>
              <a:rPr lang="ko-KR" altLang="en-US" sz="1200" b="0" dirty="0">
                <a:latin typeface="+mn-lt"/>
                <a:ea typeface="+mj-ea"/>
              </a:rPr>
              <a:t> 분석하여 동특성을 추출하기 위한 </a:t>
            </a:r>
            <a:r>
              <a:rPr lang="en-US" altLang="ko-KR" sz="1200" b="0" dirty="0">
                <a:latin typeface="+mn-lt"/>
                <a:ea typeface="+mj-ea"/>
              </a:rPr>
              <a:t>network (RNN variants e.g., LSTM, GRU)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Road Surface Encoder Network: </a:t>
            </a:r>
            <a:r>
              <a:rPr lang="ko-KR" altLang="en-US" sz="1200" b="0" dirty="0">
                <a:latin typeface="+mn-lt"/>
                <a:ea typeface="+mj-ea"/>
              </a:rPr>
              <a:t>차량이 주행하고 있는 노면상태를 분석 및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</a:t>
            </a:r>
            <a:r>
              <a:rPr lang="ko-KR" altLang="en-US" sz="1200" b="0" dirty="0">
                <a:latin typeface="+mn-lt"/>
                <a:ea typeface="+mj-ea"/>
              </a:rPr>
              <a:t>추후 설계 예정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각 타이어의 접점정보 활용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Surf-Veh Interaction Backbone Network: </a:t>
            </a:r>
            <a:r>
              <a:rPr lang="ko-KR" altLang="en-US" sz="1200" b="0" dirty="0">
                <a:latin typeface="+mn-lt"/>
                <a:ea typeface="+mj-ea"/>
              </a:rPr>
              <a:t>차량 자체의 </a:t>
            </a:r>
            <a:r>
              <a:rPr lang="ko-KR" altLang="en-US" sz="1200" b="0" dirty="0" err="1">
                <a:latin typeface="+mn-lt"/>
                <a:ea typeface="+mj-ea"/>
              </a:rPr>
              <a:t>동특성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현재시점의 제어 입력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노면상태를 분석하여 </a:t>
            </a:r>
            <a:r>
              <a:rPr lang="en-US" altLang="ko-KR" sz="1200" b="0" dirty="0">
                <a:latin typeface="+mn-lt"/>
                <a:ea typeface="+mj-ea"/>
              </a:rPr>
              <a:t>dynamics </a:t>
            </a:r>
            <a:r>
              <a:rPr lang="ko-KR" altLang="en-US" sz="1200" b="0" dirty="0">
                <a:latin typeface="+mn-lt"/>
                <a:ea typeface="+mj-ea"/>
              </a:rPr>
              <a:t>특성을 추출하는 </a:t>
            </a:r>
            <a:r>
              <a:rPr lang="en-US" altLang="ko-KR" sz="1200" b="0" dirty="0">
                <a:latin typeface="+mn-lt"/>
                <a:ea typeface="+mj-ea"/>
              </a:rPr>
              <a:t>network (CNN variants)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Dynamics Header: hidden state </a:t>
            </a:r>
            <a:r>
              <a:rPr lang="ko-KR" altLang="en-US" sz="1200" b="0" dirty="0">
                <a:latin typeface="+mn-lt"/>
                <a:ea typeface="+mj-ea"/>
              </a:rPr>
              <a:t>로 부터 다음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에서의 차량의 상태정보를 추출해주는 </a:t>
            </a:r>
            <a:r>
              <a:rPr lang="en-US" altLang="ko-KR" sz="1200" b="0" dirty="0">
                <a:latin typeface="+mn-lt"/>
                <a:ea typeface="+mj-ea"/>
              </a:rPr>
              <a:t>output layer (FC Net)</a:t>
            </a:r>
            <a:endParaRPr lang="en-US" altLang="ko-KR" sz="10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29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Network</a:t>
            </a:r>
            <a:r>
              <a:rPr lang="ko-KR" altLang="en-US" sz="1600" dirty="0">
                <a:latin typeface="+mn-lt"/>
                <a:ea typeface="+mj-ea"/>
              </a:rPr>
              <a:t> </a:t>
            </a:r>
            <a:r>
              <a:rPr lang="en-US" altLang="ko-KR" sz="1600" dirty="0">
                <a:latin typeface="+mn-lt"/>
                <a:ea typeface="+mj-ea"/>
              </a:rPr>
              <a:t>Architecture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444619-9000-E44E-DDEB-D3091F7A810C}"/>
              </a:ext>
            </a:extLst>
          </p:cNvPr>
          <p:cNvSpPr/>
          <p:nvPr/>
        </p:nvSpPr>
        <p:spPr>
          <a:xfrm>
            <a:off x="272245" y="1525074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D6B8A6-868A-4351-960E-9609F562C158}"/>
              </a:ext>
            </a:extLst>
          </p:cNvPr>
          <p:cNvSpPr/>
          <p:nvPr/>
        </p:nvSpPr>
        <p:spPr>
          <a:xfrm>
            <a:off x="2116428" y="1750454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/>
              <p:nvPr/>
            </p:nvSpPr>
            <p:spPr>
              <a:xfrm>
                <a:off x="73696" y="1109468"/>
                <a:ext cx="115909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6" y="1109468"/>
                <a:ext cx="115909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9D3F21-F0FE-2DC6-4E9A-BDF928B2C266}"/>
              </a:ext>
            </a:extLst>
          </p:cNvPr>
          <p:cNvCxnSpPr>
            <a:cxnSpLocks/>
            <a:stCxn id="15" idx="2"/>
            <a:endCxn id="4" idx="0"/>
          </p:cNvCxnSpPr>
          <p:nvPr/>
        </p:nvCxnSpPr>
        <p:spPr>
          <a:xfrm>
            <a:off x="653245" y="1355689"/>
            <a:ext cx="0" cy="16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B52F98-896D-DFC0-8332-C1E41E328970}"/>
              </a:ext>
            </a:extLst>
          </p:cNvPr>
          <p:cNvSpPr/>
          <p:nvPr/>
        </p:nvSpPr>
        <p:spPr>
          <a:xfrm>
            <a:off x="2116428" y="2898928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D2572B-3965-4CDE-CFF7-7947CC2221A9}"/>
              </a:ext>
            </a:extLst>
          </p:cNvPr>
          <p:cNvSpPr/>
          <p:nvPr/>
        </p:nvSpPr>
        <p:spPr>
          <a:xfrm>
            <a:off x="2116428" y="4047402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71E753-DFE4-195C-4ADD-A04368F76E48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1034245" y="1639374"/>
            <a:ext cx="1082183" cy="13738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BB0CCD-1542-C7BA-AF85-11956F030AC8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034245" y="1639374"/>
            <a:ext cx="1082183" cy="2522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87A88D-1197-0900-5030-66A477789F4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034245" y="1639374"/>
            <a:ext cx="1082183" cy="2253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/>
              <p:nvPr/>
            </p:nvSpPr>
            <p:spPr>
              <a:xfrm>
                <a:off x="941946" y="1343643"/>
                <a:ext cx="11698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ea typeface="Cambria Math" panose="02040503050406030204" pitchFamily="18" charset="0"/>
                  </a:rPr>
                  <a:t>Initial state of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𝐶𝑒𝑙𝑙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r>
                  <a:rPr lang="en-US" altLang="ko-KR" sz="700" b="0" dirty="0"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en-US" altLang="ko-KR" sz="700" b="0" dirty="0"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𝐻𝑖𝑑𝑑𝑒𝑛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endParaRPr lang="en-US" altLang="ko-KR" sz="7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6" y="1343643"/>
                <a:ext cx="1169831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/>
              <p:nvPr/>
            </p:nvSpPr>
            <p:spPr>
              <a:xfrm>
                <a:off x="3660640" y="2174341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2174341"/>
                <a:ext cx="592964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/>
              <p:nvPr/>
            </p:nvSpPr>
            <p:spPr>
              <a:xfrm>
                <a:off x="2039155" y="2174341"/>
                <a:ext cx="592964" cy="2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2174341"/>
                <a:ext cx="592964" cy="227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/>
              <p:nvPr/>
            </p:nvSpPr>
            <p:spPr>
              <a:xfrm>
                <a:off x="3099873" y="2174341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2174341"/>
                <a:ext cx="59296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02931C7-7A30-4F30-9A5E-6DBF1C387032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335637" y="1979054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3B30636-C659-D8F4-18A9-310030461C27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3396355" y="1979054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50EEEF4-C1BD-9A91-84F9-899BF007E60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957122" y="1979054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/>
              <p:nvPr/>
            </p:nvSpPr>
            <p:spPr>
              <a:xfrm>
                <a:off x="2790655" y="2076697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2076697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/>
              <p:nvPr/>
            </p:nvSpPr>
            <p:spPr>
              <a:xfrm>
                <a:off x="3660640" y="3327525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327525"/>
                <a:ext cx="592964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/>
              <p:nvPr/>
            </p:nvSpPr>
            <p:spPr>
              <a:xfrm>
                <a:off x="2039155" y="3327525"/>
                <a:ext cx="592964" cy="231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327525"/>
                <a:ext cx="592964" cy="2310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/>
              <p:nvPr/>
            </p:nvSpPr>
            <p:spPr>
              <a:xfrm>
                <a:off x="3099873" y="3327525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327525"/>
                <a:ext cx="592964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F5692BF-B171-A90F-E399-0A590A47672D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335637" y="313223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CFBC3D7-20EF-2A5B-ED17-1686D9F84D32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396355" y="313223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0A141B5-B988-875F-199C-DFC4F092DBA8}"/>
              </a:ext>
            </a:extLst>
          </p:cNvPr>
          <p:cNvCxnSpPr>
            <a:cxnSpLocks/>
            <a:stCxn id="109" idx="0"/>
          </p:cNvCxnSpPr>
          <p:nvPr/>
        </p:nvCxnSpPr>
        <p:spPr>
          <a:xfrm flipV="1">
            <a:off x="3957122" y="313223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/>
              <p:nvPr/>
            </p:nvSpPr>
            <p:spPr>
              <a:xfrm>
                <a:off x="2790655" y="3229881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229881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/>
              <p:nvPr/>
            </p:nvSpPr>
            <p:spPr>
              <a:xfrm>
                <a:off x="3660640" y="4477703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4477703"/>
                <a:ext cx="592964" cy="224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/>
              <p:nvPr/>
            </p:nvSpPr>
            <p:spPr>
              <a:xfrm>
                <a:off x="2039155" y="4477703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4477703"/>
                <a:ext cx="592964" cy="2398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/>
              <p:nvPr/>
            </p:nvSpPr>
            <p:spPr>
              <a:xfrm>
                <a:off x="3099873" y="4477703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4477703"/>
                <a:ext cx="592964" cy="224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1E0109-8654-331A-99C0-07B230B3899B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2335637" y="428241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F6520C8A-98FD-3D31-2183-DF720E71E2ED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3396355" y="428241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67FA641-1126-5804-29D7-D2DEB434E4B7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3957122" y="428241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/>
              <p:nvPr/>
            </p:nvSpPr>
            <p:spPr>
              <a:xfrm>
                <a:off x="2790655" y="4380059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4380059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D0A8581-C18F-3EFA-1567-CFBEC001A59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2335637" y="1546104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3B2ABB6-E3A6-EBE8-B20B-4AB2C5F12363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396355" y="1546104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B536631-8827-75B8-AC44-4C15BBCFEC7F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3957122" y="1546104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8E45C42-7F29-2D82-798B-B536F7DAEC67}"/>
              </a:ext>
            </a:extLst>
          </p:cNvPr>
          <p:cNvCxnSpPr>
            <a:cxnSpLocks/>
          </p:cNvCxnSpPr>
          <p:nvPr/>
        </p:nvCxnSpPr>
        <p:spPr>
          <a:xfrm flipV="1">
            <a:off x="2335637" y="270193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9D2409C3-BB20-99C6-641A-5686CB0732F4}"/>
              </a:ext>
            </a:extLst>
          </p:cNvPr>
          <p:cNvCxnSpPr>
            <a:cxnSpLocks/>
          </p:cNvCxnSpPr>
          <p:nvPr/>
        </p:nvCxnSpPr>
        <p:spPr>
          <a:xfrm flipV="1">
            <a:off x="3396355" y="270193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6F4A3B9-7621-7D9A-9665-1443AA0EAA68}"/>
              </a:ext>
            </a:extLst>
          </p:cNvPr>
          <p:cNvCxnSpPr>
            <a:cxnSpLocks/>
          </p:cNvCxnSpPr>
          <p:nvPr/>
        </p:nvCxnSpPr>
        <p:spPr>
          <a:xfrm flipV="1">
            <a:off x="3957122" y="270193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667D182-8B32-35C5-1457-2D973EAE116E}"/>
              </a:ext>
            </a:extLst>
          </p:cNvPr>
          <p:cNvCxnSpPr>
            <a:cxnSpLocks/>
          </p:cNvCxnSpPr>
          <p:nvPr/>
        </p:nvCxnSpPr>
        <p:spPr>
          <a:xfrm flipV="1">
            <a:off x="2335637" y="385211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56C647BF-942C-F75B-F0CD-C017682A0AA6}"/>
              </a:ext>
            </a:extLst>
          </p:cNvPr>
          <p:cNvCxnSpPr>
            <a:cxnSpLocks/>
          </p:cNvCxnSpPr>
          <p:nvPr/>
        </p:nvCxnSpPr>
        <p:spPr>
          <a:xfrm flipV="1">
            <a:off x="3396355" y="385211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754391C-5A8A-0A73-7CD5-396990974E94}"/>
              </a:ext>
            </a:extLst>
          </p:cNvPr>
          <p:cNvCxnSpPr>
            <a:cxnSpLocks/>
          </p:cNvCxnSpPr>
          <p:nvPr/>
        </p:nvCxnSpPr>
        <p:spPr>
          <a:xfrm flipV="1">
            <a:off x="3957122" y="385211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/>
              <p:nvPr/>
            </p:nvSpPr>
            <p:spPr>
              <a:xfrm>
                <a:off x="2790655" y="1501513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1501513"/>
                <a:ext cx="150682" cy="1846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/>
              <p:nvPr/>
            </p:nvSpPr>
            <p:spPr>
              <a:xfrm>
                <a:off x="2790655" y="2654697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2654697"/>
                <a:ext cx="150682" cy="18466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/>
              <p:nvPr/>
            </p:nvSpPr>
            <p:spPr>
              <a:xfrm>
                <a:off x="2790655" y="3804875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804875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E54E55-AAEC-D3FD-1234-11935A7654CB}"/>
              </a:ext>
            </a:extLst>
          </p:cNvPr>
          <p:cNvSpPr/>
          <p:nvPr/>
        </p:nvSpPr>
        <p:spPr>
          <a:xfrm>
            <a:off x="2181985" y="1500385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C761515-6B60-E98A-72A5-B6FB006C6AD7}"/>
              </a:ext>
            </a:extLst>
          </p:cNvPr>
          <p:cNvSpPr/>
          <p:nvPr/>
        </p:nvSpPr>
        <p:spPr>
          <a:xfrm>
            <a:off x="3242703" y="1500385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28F9C7A-3E79-286D-BCC0-4C7787C8A0D1}"/>
              </a:ext>
            </a:extLst>
          </p:cNvPr>
          <p:cNvSpPr/>
          <p:nvPr/>
        </p:nvSpPr>
        <p:spPr>
          <a:xfrm>
            <a:off x="3803470" y="1500385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E7FDBB-17FB-F3AE-19A2-F2BD73ED3CC8}"/>
              </a:ext>
            </a:extLst>
          </p:cNvPr>
          <p:cNvSpPr/>
          <p:nvPr/>
        </p:nvSpPr>
        <p:spPr>
          <a:xfrm>
            <a:off x="2181985" y="2655383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076F87-5793-07A3-8F2B-88BE9B0DE177}"/>
              </a:ext>
            </a:extLst>
          </p:cNvPr>
          <p:cNvSpPr/>
          <p:nvPr/>
        </p:nvSpPr>
        <p:spPr>
          <a:xfrm>
            <a:off x="3242703" y="2655383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342072-BB91-E012-9AD4-CEFDCDF2E0D3}"/>
              </a:ext>
            </a:extLst>
          </p:cNvPr>
          <p:cNvSpPr/>
          <p:nvPr/>
        </p:nvSpPr>
        <p:spPr>
          <a:xfrm>
            <a:off x="3803470" y="2655383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52C3172-5018-4423-5614-E92A5CB3D1FF}"/>
              </a:ext>
            </a:extLst>
          </p:cNvPr>
          <p:cNvSpPr/>
          <p:nvPr/>
        </p:nvSpPr>
        <p:spPr>
          <a:xfrm>
            <a:off x="2181985" y="3803189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7DCC04B-2C0A-DFCD-A658-B6B4CB151E62}"/>
              </a:ext>
            </a:extLst>
          </p:cNvPr>
          <p:cNvSpPr/>
          <p:nvPr/>
        </p:nvSpPr>
        <p:spPr>
          <a:xfrm>
            <a:off x="3242703" y="3803189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11A7105-AC32-96DB-79CA-C414F05C8585}"/>
              </a:ext>
            </a:extLst>
          </p:cNvPr>
          <p:cNvSpPr/>
          <p:nvPr/>
        </p:nvSpPr>
        <p:spPr>
          <a:xfrm>
            <a:off x="3803470" y="3803189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/>
              <p:nvPr/>
            </p:nvSpPr>
            <p:spPr>
              <a:xfrm>
                <a:off x="3660640" y="1311064"/>
                <a:ext cx="592964" cy="231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1311064"/>
                <a:ext cx="592964" cy="2318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/>
              <p:nvPr/>
            </p:nvSpPr>
            <p:spPr>
              <a:xfrm>
                <a:off x="2039155" y="1311064"/>
                <a:ext cx="592964" cy="247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1311064"/>
                <a:ext cx="592964" cy="2475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/>
              <p:nvPr/>
            </p:nvSpPr>
            <p:spPr>
              <a:xfrm>
                <a:off x="3099873" y="1311064"/>
                <a:ext cx="592964" cy="231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1311064"/>
                <a:ext cx="592964" cy="23185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/>
              <p:nvPr/>
            </p:nvSpPr>
            <p:spPr>
              <a:xfrm>
                <a:off x="3660640" y="2464248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2464248"/>
                <a:ext cx="592964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/>
              <p:nvPr/>
            </p:nvSpPr>
            <p:spPr>
              <a:xfrm>
                <a:off x="2039155" y="2464248"/>
                <a:ext cx="592964" cy="23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2464248"/>
                <a:ext cx="592964" cy="23884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/>
              <p:nvPr/>
            </p:nvSpPr>
            <p:spPr>
              <a:xfrm>
                <a:off x="3099873" y="2464248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2464248"/>
                <a:ext cx="592964" cy="21544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/>
              <p:nvPr/>
            </p:nvSpPr>
            <p:spPr>
              <a:xfrm>
                <a:off x="3660640" y="3614426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614426"/>
                <a:ext cx="592964" cy="2241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/>
              <p:nvPr/>
            </p:nvSpPr>
            <p:spPr>
              <a:xfrm>
                <a:off x="2039155" y="3614426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614426"/>
                <a:ext cx="592964" cy="23987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/>
              <p:nvPr/>
            </p:nvSpPr>
            <p:spPr>
              <a:xfrm>
                <a:off x="3099873" y="3614426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614426"/>
                <a:ext cx="592964" cy="2241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0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61630</TotalTime>
  <Words>1157</Words>
  <Application>Microsoft Office PowerPoint</Application>
  <PresentationFormat>와이드스크린</PresentationFormat>
  <Paragraphs>223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나눔바른고딕</vt:lpstr>
      <vt:lpstr>맑은 고딕</vt:lpstr>
      <vt:lpstr>Arial</vt:lpstr>
      <vt:lpstr>Calibri</vt:lpstr>
      <vt:lpstr>Cambria Math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Overall Architecture</vt:lpstr>
      <vt:lpstr>Overall Architecture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2054</cp:revision>
  <cp:lastPrinted>2023-11-10T07:05:50Z</cp:lastPrinted>
  <dcterms:created xsi:type="dcterms:W3CDTF">2006-08-16T00:00:00Z</dcterms:created>
  <dcterms:modified xsi:type="dcterms:W3CDTF">2024-05-19T13:23:47Z</dcterms:modified>
</cp:coreProperties>
</file>